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6"/>
  </p:notesMasterIdLst>
  <p:handoutMasterIdLst>
    <p:handoutMasterId r:id="rId77"/>
  </p:handoutMasterIdLst>
  <p:sldIdLst>
    <p:sldId id="268" r:id="rId10"/>
    <p:sldId id="380" r:id="rId11"/>
    <p:sldId id="444" r:id="rId12"/>
    <p:sldId id="388" r:id="rId13"/>
    <p:sldId id="390" r:id="rId14"/>
    <p:sldId id="274" r:id="rId15"/>
    <p:sldId id="333" r:id="rId16"/>
    <p:sldId id="407" r:id="rId17"/>
    <p:sldId id="435" r:id="rId18"/>
    <p:sldId id="436" r:id="rId19"/>
    <p:sldId id="437" r:id="rId20"/>
    <p:sldId id="438" r:id="rId21"/>
    <p:sldId id="439" r:id="rId22"/>
    <p:sldId id="440" r:id="rId23"/>
    <p:sldId id="480" r:id="rId24"/>
    <p:sldId id="341" r:id="rId25"/>
    <p:sldId id="343" r:id="rId26"/>
    <p:sldId id="279" r:id="rId27"/>
    <p:sldId id="280" r:id="rId28"/>
    <p:sldId id="344" r:id="rId29"/>
    <p:sldId id="346" r:id="rId30"/>
    <p:sldId id="347" r:id="rId31"/>
    <p:sldId id="284" r:id="rId32"/>
    <p:sldId id="285" r:id="rId33"/>
    <p:sldId id="286" r:id="rId34"/>
    <p:sldId id="367" r:id="rId35"/>
    <p:sldId id="368" r:id="rId36"/>
    <p:sldId id="369" r:id="rId37"/>
    <p:sldId id="370" r:id="rId38"/>
    <p:sldId id="371" r:id="rId39"/>
    <p:sldId id="354" r:id="rId40"/>
    <p:sldId id="355" r:id="rId41"/>
    <p:sldId id="465" r:id="rId42"/>
    <p:sldId id="484"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336" r:id="rId63"/>
    <p:sldId id="485" r:id="rId64"/>
    <p:sldId id="478" r:id="rId65"/>
    <p:sldId id="271" r:id="rId66"/>
    <p:sldId id="294" r:id="rId67"/>
    <p:sldId id="298" r:id="rId68"/>
    <p:sldId id="299" r:id="rId69"/>
    <p:sldId id="376" r:id="rId70"/>
    <p:sldId id="381" r:id="rId71"/>
    <p:sldId id="387" r:id="rId72"/>
    <p:sldId id="384" r:id="rId73"/>
    <p:sldId id="385" r:id="rId74"/>
    <p:sldId id="386" r:id="rId75"/>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90"/>
            <p14:sldId id="274"/>
            <p14:sldId id="333"/>
            <p14:sldId id="407"/>
            <p14:sldId id="435"/>
            <p14:sldId id="436"/>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65"/>
            <p14:sldId id="484"/>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336"/>
            <p14:sldId id="485"/>
            <p14:sldId id="478"/>
            <p14:sldId id="271"/>
            <p14:sldId id="294"/>
            <p14:sldId id="298"/>
            <p14:sldId id="299"/>
            <p14:sldId id="376"/>
            <p14:sldId id="381"/>
            <p14:sldId id="387"/>
            <p14:sldId id="384"/>
            <p14:sldId id="385"/>
            <p14:sldId id="38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9" autoAdjust="0"/>
    <p:restoredTop sz="91005" autoAdjust="0"/>
  </p:normalViewPr>
  <p:slideViewPr>
    <p:cSldViewPr snapToObjects="1">
      <p:cViewPr>
        <p:scale>
          <a:sx n="125" d="100"/>
          <a:sy n="125" d="100"/>
        </p:scale>
        <p:origin x="2501" y="141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02.07.2021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02.07.2021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missed the changes…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requirements under the icons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167859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14159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26903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7/2/2021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7/2/2021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7/2/2021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7/2/2021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7/2/2021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5.png"/><Relationship Id="rId7"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 Id="rId14"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5.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62.png"/><Relationship Id="rId1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5.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5" Type="http://schemas.openxmlformats.org/officeDocument/2006/relationships/image" Target="../media/image68.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 Id="rId14"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1.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8.png"/><Relationship Id="rId5" Type="http://schemas.microsoft.com/office/2007/relationships/hdphoto" Target="../media/hdphoto10.wdp"/><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3.pn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5.png"/><Relationship Id="rId9" Type="http://schemas.openxmlformats.org/officeDocument/2006/relationships/image" Target="../media/image90.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6.png"/><Relationship Id="rId18" Type="http://schemas.openxmlformats.org/officeDocument/2006/relationships/image" Target="../media/image98.png"/><Relationship Id="rId3" Type="http://schemas.openxmlformats.org/officeDocument/2006/relationships/image" Target="../media/image91.png"/><Relationship Id="rId7" Type="http://schemas.openxmlformats.org/officeDocument/2006/relationships/image" Target="../media/image41.png"/><Relationship Id="rId12" Type="http://schemas.openxmlformats.org/officeDocument/2006/relationships/image" Target="../media/image95.png"/><Relationship Id="rId17" Type="http://schemas.openxmlformats.org/officeDocument/2006/relationships/image" Target="../media/image97.png"/><Relationship Id="rId2" Type="http://schemas.openxmlformats.org/officeDocument/2006/relationships/notesSlide" Target="../notesSlides/notesSlide21.xml"/><Relationship Id="rId16"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94.png"/><Relationship Id="rId5" Type="http://schemas.openxmlformats.org/officeDocument/2006/relationships/image" Target="../media/image45.png"/><Relationship Id="rId15" Type="http://schemas.openxmlformats.org/officeDocument/2006/relationships/image" Target="../media/image87.png"/><Relationship Id="rId10" Type="http://schemas.openxmlformats.org/officeDocument/2006/relationships/image" Target="../media/image93.png"/><Relationship Id="rId4" Type="http://schemas.openxmlformats.org/officeDocument/2006/relationships/image" Target="../media/image43.png"/><Relationship Id="rId9" Type="http://schemas.openxmlformats.org/officeDocument/2006/relationships/image" Target="../media/image24.png"/><Relationship Id="rId1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120.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89.png"/><Relationship Id="rId7" Type="http://schemas.openxmlformats.org/officeDocument/2006/relationships/image" Target="../media/image102.png"/><Relationship Id="rId2" Type="http://schemas.openxmlformats.org/officeDocument/2006/relationships/image" Target="../media/image1120.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101.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41.png"/><Relationship Id="rId4" Type="http://schemas.openxmlformats.org/officeDocument/2006/relationships/image" Target="../media/image90.png"/><Relationship Id="rId9" Type="http://schemas.openxmlformats.org/officeDocument/2006/relationships/image" Target="../media/image98.png"/></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3.png"/><Relationship Id="rId7" Type="http://schemas.openxmlformats.org/officeDocument/2006/relationships/image" Target="../media/image98.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04.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43.png"/><Relationship Id="rId7" Type="http://schemas.openxmlformats.org/officeDocument/2006/relationships/image" Target="../media/image103.png"/><Relationship Id="rId12"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90.png"/><Relationship Id="rId11" Type="http://schemas.openxmlformats.org/officeDocument/2006/relationships/image" Target="../media/image24.png"/><Relationship Id="rId5" Type="http://schemas.openxmlformats.org/officeDocument/2006/relationships/image" Target="../media/image89.png"/><Relationship Id="rId10" Type="http://schemas.openxmlformats.org/officeDocument/2006/relationships/image" Target="../media/image105.png"/><Relationship Id="rId4" Type="http://schemas.openxmlformats.org/officeDocument/2006/relationships/image" Target="../media/image45.png"/><Relationship Id="rId9"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10.png"/><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9.wdp"/><Relationship Id="rId9"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9.png"/><Relationship Id="rId3" Type="http://schemas.openxmlformats.org/officeDocument/2006/relationships/image" Target="../media/image87.png"/><Relationship Id="rId7" Type="http://schemas.openxmlformats.org/officeDocument/2006/relationships/image" Target="../media/image112.png"/><Relationship Id="rId12" Type="http://schemas.openxmlformats.org/officeDocument/2006/relationships/image" Target="../media/image118.png"/><Relationship Id="rId2" Type="http://schemas.openxmlformats.org/officeDocument/2006/relationships/notesSlide" Target="../notesSlides/notesSlide31.xml"/><Relationship Id="rId16" Type="http://schemas.openxmlformats.org/officeDocument/2006/relationships/image" Target="../media/image122.jpeg"/><Relationship Id="rId1" Type="http://schemas.openxmlformats.org/officeDocument/2006/relationships/slideLayout" Target="../slideLayouts/slideLayout5.xml"/><Relationship Id="rId6" Type="http://schemas.openxmlformats.org/officeDocument/2006/relationships/image" Target="../media/image102.png"/><Relationship Id="rId11" Type="http://schemas.openxmlformats.org/officeDocument/2006/relationships/image" Target="../media/image98.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88.png"/><Relationship Id="rId9" Type="http://schemas.openxmlformats.org/officeDocument/2006/relationships/image" Target="../media/image114.png"/><Relationship Id="rId1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6.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5.png"/><Relationship Id="rId2" Type="http://schemas.openxmlformats.org/officeDocument/2006/relationships/notesSlide" Target="../notesSlides/notesSlide33.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5" Type="http://schemas.openxmlformats.org/officeDocument/2006/relationships/image" Target="../media/image68.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 Id="rId1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24.png"/><Relationship Id="rId9" Type="http://schemas.openxmlformats.org/officeDocument/2006/relationships/image" Target="../media/image46.png"/></Relationships>
</file>

<file path=ppt/slides/_rels/slide6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 Id="rId5" Type="http://schemas.openxmlformats.org/officeDocument/2006/relationships/image" Target="../media/image130.png"/><Relationship Id="rId4" Type="http://schemas.openxmlformats.org/officeDocument/2006/relationships/image" Target="../media/image129.png"/></Relationships>
</file>

<file path=ppt/slides/_rels/slide6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3.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4.png"/><Relationship Id="rId4" Type="http://schemas.microsoft.com/office/2007/relationships/hdphoto" Target="../media/hdphoto11.wd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4.png"/><Relationship Id="rId4" Type="http://schemas.microsoft.com/office/2007/relationships/hdphoto" Target="../media/hdphoto11.wdp"/><Relationship Id="rId9" Type="http://schemas.openxmlformats.org/officeDocument/2006/relationships/image" Target="../media/image137.tmp"/></Relationships>
</file>

<file path=ppt/slides/_rels/slide6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39.jpeg"/><Relationship Id="rId5" Type="http://schemas.openxmlformats.org/officeDocument/2006/relationships/image" Target="../media/image134.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38.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7.xml"/><Relationship Id="rId7" Type="http://schemas.openxmlformats.org/officeDocument/2006/relationships/image" Target="../media/image51.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480.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3.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6.png"/><Relationship Id="rId10" Type="http://schemas.openxmlformats.org/officeDocument/2006/relationships/image" Target="../media/image62.png"/><Relationship Id="rId4" Type="http://schemas.openxmlformats.org/officeDocument/2006/relationships/image" Target="../media/image45.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p:cNvSpPr>
            <a:spLocks noGrp="1"/>
          </p:cNvSpPr>
          <p:nvPr>
            <p:ph type="title"/>
          </p:nvPr>
        </p:nvSpPr>
        <p:spPr/>
        <p:txBody>
          <a:bodyPr/>
          <a:lstStyle/>
          <a:p>
            <a:r>
              <a:rPr lang="en-US" dirty="0"/>
              <a:t>Existing 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Existing 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a:extLst>
              <a:ext uri="{FF2B5EF4-FFF2-40B4-BE49-F238E27FC236}">
                <a16:creationId xmlns:a16="http://schemas.microsoft.com/office/drawing/2014/main" id="{4CD1A3BE-417D-414E-B629-63BD3A551A07}"/>
              </a:ext>
            </a:extLst>
          </p:cNvPr>
          <p:cNvGrpSpPr/>
          <p:nvPr/>
        </p:nvGrpSpPr>
        <p:grpSpPr>
          <a:xfrm>
            <a:off x="612591" y="1810708"/>
            <a:ext cx="3539206" cy="3832880"/>
            <a:chOff x="612591" y="1810708"/>
            <a:chExt cx="3539206" cy="3832880"/>
          </a:xfrm>
        </p:grpSpPr>
        <p:sp>
          <p:nvSpPr>
            <p:cNvPr id="67" name="Rounded Rectangle 66"/>
            <p:cNvSpPr/>
            <p:nvPr/>
          </p:nvSpPr>
          <p:spPr>
            <a:xfrm>
              <a:off x="612591" y="201609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01593" y="507983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37926" y="50669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07325" y="223165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78570" y="224915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07325" y="278320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78570" y="280070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693111" y="1972846"/>
              <a:ext cx="22394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93111" y="1810708"/>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76" name="TextBox 75"/>
            <p:cNvSpPr txBox="1"/>
            <p:nvPr/>
          </p:nvSpPr>
          <p:spPr>
            <a:xfrm>
              <a:off x="656458" y="390190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53735" y="445193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07325" y="331729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65317" y="333479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51060" y="222486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51060" y="277714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51060" y="331729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898253" y="214199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898253" y="493405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3988008" y="229674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44239" y="235473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30544" y="411461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46010" y="389977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30544" y="462418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46010" y="440935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63952" y="403841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58664" y="453817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51201" y="3905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11644" y="440412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90975" y="2719951"/>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00350"/>
            <a:ext cx="11537950" cy="1257300"/>
          </a:xfrm>
        </p:spPr>
        <p:txBody>
          <a:bodyPr/>
          <a:lstStyle/>
          <a:p>
            <a:pPr marL="0" indent="0" algn="ctr">
              <a:buNone/>
            </a:pPr>
            <a:r>
              <a:rPr lang="en-US" dirty="0"/>
              <a:t>The lack of </a:t>
            </a:r>
            <a:r>
              <a:rPr lang="en-US" dirty="0">
                <a:solidFill>
                  <a:srgbClr val="FF0000"/>
                </a:solidFill>
              </a:rPr>
              <a:t>output integrity</a:t>
            </a:r>
          </a:p>
          <a:p>
            <a:pPr marL="0" indent="0" algn="ctr">
              <a:buNone/>
            </a:pPr>
            <a:r>
              <a:rPr lang="en-US" dirty="0">
                <a:solidFill>
                  <a:srgbClr val="FF0000"/>
                </a:solidFill>
              </a:rPr>
              <a:t> </a:t>
            </a:r>
          </a:p>
          <a:p>
            <a:pPr marL="0" indent="0" algn="ctr">
              <a:buNone/>
            </a:pPr>
            <a:r>
              <a:rPr lang="en-US" dirty="0"/>
              <a:t>compromises </a:t>
            </a:r>
            <a:r>
              <a:rPr lang="en-US" dirty="0">
                <a:solidFill>
                  <a:srgbClr val="FF0000"/>
                </a:solidFill>
              </a:rPr>
              <a:t>input integrity</a:t>
            </a:r>
          </a:p>
        </p:txBody>
      </p:sp>
      <p:sp>
        <p:nvSpPr>
          <p:cNvPr id="3" name="Date Placeholder 2"/>
          <p:cNvSpPr>
            <a:spLocks noGrp="1"/>
          </p:cNvSpPr>
          <p:nvPr>
            <p:ph type="dt" sz="half" idx="10"/>
          </p:nvPr>
        </p:nvSpPr>
        <p:spPr/>
        <p:txBody>
          <a:bodyPr/>
          <a:lstStyle/>
          <a:p>
            <a:fld id="{32CC019C-73F3-4183-8599-CF15D00C9BA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Existing Solution 3: Overlay</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55405"/>
            <a:ext cx="3539206" cy="5032467"/>
            <a:chOff x="1500695" y="1314085"/>
            <a:chExt cx="3539206" cy="5032467"/>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2057949"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78819" y="131408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53419"/>
            <a:ext cx="3539206" cy="3820700"/>
            <a:chOff x="1259013" y="1975478"/>
            <a:chExt cx="3539206" cy="3820700"/>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2" y="2125436"/>
              <a:ext cx="2029723"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71635" y="1975478"/>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2015182"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24992"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98485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Attack on Overlay: Output Manipulation</a:t>
            </a:r>
          </a:p>
        </p:txBody>
      </p:sp>
      <p:grpSp>
        <p:nvGrpSpPr>
          <p:cNvPr id="25" name="Group 24"/>
          <p:cNvGrpSpPr/>
          <p:nvPr/>
        </p:nvGrpSpPr>
        <p:grpSpPr>
          <a:xfrm>
            <a:off x="7377305" y="1378253"/>
            <a:ext cx="3539206" cy="3817864"/>
            <a:chOff x="1259013" y="1978314"/>
            <a:chExt cx="3539206" cy="3817864"/>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277498" y="1978314"/>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50800"/>
            <a:ext cx="3539206" cy="3845317"/>
            <a:chOff x="1259013" y="1950861"/>
            <a:chExt cx="3539206" cy="38453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508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685" y="2800350"/>
            <a:ext cx="11537950" cy="1257300"/>
          </a:xfrm>
        </p:spPr>
        <p:txBody>
          <a:bodyPr/>
          <a:lstStyle/>
          <a:p>
            <a:pPr marL="0" indent="0" algn="ctr">
              <a:buNone/>
            </a:pPr>
            <a:r>
              <a:rPr lang="en-US" dirty="0"/>
              <a:t>Lack of </a:t>
            </a:r>
            <a:r>
              <a:rPr lang="en-US" i="1" dirty="0">
                <a:solidFill>
                  <a:srgbClr val="FF0000"/>
                </a:solidFill>
              </a:rPr>
              <a:t>context</a:t>
            </a:r>
            <a:r>
              <a:rPr lang="en-US" dirty="0"/>
              <a:t> in the </a:t>
            </a:r>
            <a:r>
              <a:rPr lang="en-US" i="1" dirty="0">
                <a:solidFill>
                  <a:srgbClr val="FF0000"/>
                </a:solidFill>
              </a:rPr>
              <a:t>protected output</a:t>
            </a:r>
          </a:p>
          <a:p>
            <a:pPr marL="0" indent="0" algn="ctr">
              <a:buNone/>
            </a:pPr>
            <a:endParaRPr lang="en-US" dirty="0"/>
          </a:p>
          <a:p>
            <a:pPr marL="0" indent="0" algn="ctr">
              <a:buNone/>
            </a:pPr>
            <a:r>
              <a:rPr lang="en-US" dirty="0"/>
              <a:t>compromises input integrity.</a:t>
            </a:r>
          </a:p>
        </p:txBody>
      </p:sp>
      <p:sp>
        <p:nvSpPr>
          <p:cNvPr id="3" name="Date Placeholder 2"/>
          <p:cNvSpPr>
            <a:spLocks noGrp="1"/>
          </p:cNvSpPr>
          <p:nvPr>
            <p:ph type="dt" sz="half" idx="10"/>
          </p:nvPr>
        </p:nvSpPr>
        <p:spPr/>
        <p:txBody>
          <a:bodyPr/>
          <a:lstStyle/>
          <a:p>
            <a:fld id="{11184890-F410-4BF8-B382-3C81288E4DA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5108"/>
            <a:ext cx="3539206" cy="3828703"/>
            <a:chOff x="1259013" y="1967475"/>
            <a:chExt cx="3539206" cy="3828703"/>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95837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67475"/>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7/2/2021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17611" y="2936021"/>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484749" y="2589990"/>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7817" y="2176718"/>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413766" y="161525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2902768" y="467899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339101" y="466610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208500" y="183081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479745" y="184831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208500" y="238236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479745" y="239986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494286" y="157200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457633" y="141823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457633" y="350106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454910" y="405109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208500" y="291645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466492" y="293395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5699428" y="174115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5699428" y="453321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5789183" y="189590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5745414" y="195389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231719" y="371377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147185" y="349893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231719" y="422334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147185" y="400851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365127" y="363757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659839" y="413733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mph" presetSubtype="0" fill="remove" grpId="0" nodeType="clickEffect">
                                  <p:stCondLst>
                                    <p:cond delay="0"/>
                                  </p:stCondLst>
                                  <p:childTnLst>
                                    <p:animClr clrSpc="rgb" dir="cw">
                                      <p:cBhvr override="childStyle">
                                        <p:cTn id="11" dur="250" autoRev="1" fill="remove"/>
                                        <p:tgtEl>
                                          <p:spTgt spid="20"/>
                                        </p:tgtEl>
                                        <p:attrNameLst>
                                          <p:attrName>style.color</p:attrName>
                                        </p:attrNameLst>
                                      </p:cBhvr>
                                      <p:to>
                                        <a:srgbClr val="FF9966"/>
                                      </p:to>
                                    </p:animClr>
                                    <p:animClr clrSpc="rgb" dir="cw">
                                      <p:cBhvr>
                                        <p:cTn id="12" dur="250" autoRev="1" fill="remove"/>
                                        <p:tgtEl>
                                          <p:spTgt spid="20"/>
                                        </p:tgtEl>
                                        <p:attrNameLst>
                                          <p:attrName>fillcolor</p:attrName>
                                        </p:attrNameLst>
                                      </p:cBhvr>
                                      <p:to>
                                        <a:srgbClr val="FF9966"/>
                                      </p:to>
                                    </p:animClr>
                                    <p:set>
                                      <p:cBhvr>
                                        <p:cTn id="13" dur="250" autoRev="1" fill="remove"/>
                                        <p:tgtEl>
                                          <p:spTgt spid="20"/>
                                        </p:tgtEl>
                                        <p:attrNameLst>
                                          <p:attrName>fill.type</p:attrName>
                                        </p:attrNameLst>
                                      </p:cBhvr>
                                      <p:to>
                                        <p:strVal val="solid"/>
                                      </p:to>
                                    </p:set>
                                    <p:set>
                                      <p:cBhvr>
                                        <p:cTn id="14" dur="250" autoRev="1" fill="remove"/>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824804" y="3497487"/>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791942" y="3151456"/>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010" y="2738184"/>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720959" y="2176718"/>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3209961" y="524046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646294" y="52275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515693" y="239227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786938" y="2409778"/>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515693" y="294383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786938" y="2961335"/>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801479" y="2133472"/>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764826" y="1979697"/>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764826" y="4062530"/>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762103" y="4612556"/>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515693" y="347791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773685" y="349542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6006621" y="230262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6006621" y="509467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6096376" y="245737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6052607" y="251536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538912" y="427523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454378" y="406040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538912" y="478481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454378" y="4569981"/>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672320" y="419903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967032" y="469880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BC0C9209-BBCC-4DBF-9D44-A899FD5689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5702" y="1274592"/>
            <a:ext cx="675367" cy="675367"/>
          </a:xfrm>
          <a:prstGeom prst="rect">
            <a:avLst/>
          </a:prstGeom>
        </p:spPr>
      </p:pic>
      <p:pic>
        <p:nvPicPr>
          <p:cNvPr id="39" name="Picture 38">
            <a:extLst>
              <a:ext uri="{FF2B5EF4-FFF2-40B4-BE49-F238E27FC236}">
                <a16:creationId xmlns:a16="http://schemas.microsoft.com/office/drawing/2014/main" id="{6583CB82-0982-4B16-AC4D-1B08B50D9A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8108" y="1572394"/>
            <a:ext cx="649479" cy="649479"/>
          </a:xfrm>
          <a:prstGeom prst="rect">
            <a:avLst/>
          </a:prstGeom>
        </p:spPr>
      </p:pic>
    </p:spTree>
    <p:extLst>
      <p:ext uri="{BB962C8B-B14F-4D97-AF65-F5344CB8AC3E}">
        <p14:creationId xmlns:p14="http://schemas.microsoft.com/office/powerpoint/2010/main" val="32934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20" grpId="0" animBg="1"/>
      <p:bldP spid="21" grpId="0" animBg="1"/>
      <p:bldP spid="23" grpId="0" animBg="1"/>
      <p:bldP spid="28" grpId="0" animBg="1"/>
      <p:bldP spid="29" grpId="0" animBg="1"/>
      <p:bldP spid="30" grpId="0" animBg="1"/>
      <p:bldP spid="31" grpId="0" animBg="1"/>
      <p:bldP spid="33" grpId="0"/>
      <p:bldP spid="34" grpId="0" animBg="1"/>
      <p:bldP spid="35" grpId="0" animBg="1"/>
      <p:bldP spid="36" grpId="0" animBg="1"/>
      <p:bldP spid="37" grpId="0"/>
      <p:bldP spid="41" grpId="0" animBg="1"/>
      <p:bldP spid="42" grpId="0" animBg="1"/>
      <p:bldP spid="44" grpId="0" animBg="1"/>
      <p:bldP spid="46" grpId="0" animBg="1"/>
      <p:bldP spid="49" grpId="0" animBg="1"/>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7/2/2021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2396876"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2477396"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6370"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9192"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9779"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C476C57-52A3-4F2D-ADF7-589868475E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3577620">
            <a:off x="5929617" y="3077687"/>
            <a:ext cx="533701" cy="533701"/>
          </a:xfrm>
          <a:prstGeom prst="rect">
            <a:avLst/>
          </a:prstGeom>
        </p:spPr>
      </p:pic>
      <p:pic>
        <p:nvPicPr>
          <p:cNvPr id="22" name="Picture 21">
            <a:extLst>
              <a:ext uri="{FF2B5EF4-FFF2-40B4-BE49-F238E27FC236}">
                <a16:creationId xmlns:a16="http://schemas.microsoft.com/office/drawing/2014/main" id="{D0A126C8-AC58-463C-BA8F-9866E96DED0F}"/>
              </a:ext>
            </a:extLst>
          </p:cNvPr>
          <p:cNvPicPr>
            <a:picLocks noChangeAspect="1"/>
          </p:cNvPicPr>
          <p:nvPr/>
        </p:nvPicPr>
        <p:blipFill rotWithShape="1">
          <a:blip r:embed="rId9"/>
          <a:srcRect l="35542" t="19680" r="35441" b="39379"/>
          <a:stretch/>
        </p:blipFill>
        <p:spPr>
          <a:xfrm>
            <a:off x="6518287" y="2983305"/>
            <a:ext cx="1018563" cy="738520"/>
          </a:xfrm>
          <a:prstGeom prst="rect">
            <a:avLst/>
          </a:prstGeom>
        </p:spPr>
      </p:pic>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2" name="Rectangle 1">
            <a:extLst>
              <a:ext uri="{FF2B5EF4-FFF2-40B4-BE49-F238E27FC236}">
                <a16:creationId xmlns:a16="http://schemas.microsoft.com/office/drawing/2014/main" id="{B17748DC-7AAA-455D-BD58-80321CFA04EC}"/>
              </a:ext>
            </a:extLst>
          </p:cNvPr>
          <p:cNvSpPr/>
          <p:nvPr/>
        </p:nvSpPr>
        <p:spPr>
          <a:xfrm>
            <a:off x="1080822" y="5939394"/>
            <a:ext cx="4647491" cy="369332"/>
          </a:xfrm>
          <a:prstGeom prst="rect">
            <a:avLst/>
          </a:prstGeom>
        </p:spPr>
        <p:txBody>
          <a:bodyPr wrap="none">
            <a:spAutoFit/>
          </a:bodyPr>
          <a:lstStyle/>
          <a:p>
            <a:r>
              <a:rPr lang="en-US" dirty="0"/>
              <a:t>Typical solution: External security indicators</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7/2/2021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7/2/2021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99886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fade">
                                      <p:cBhvr>
                                        <p:cTn id="64" dur="500"/>
                                        <p:tgtEl>
                                          <p:spTgt spid="78"/>
                                        </p:tgtEl>
                                      </p:cBhvr>
                                    </p:animEffect>
                                  </p:childTnLst>
                                </p:cTn>
                              </p:par>
                              <p:par>
                                <p:cTn id="65" presetID="10"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fade">
                                      <p:cBhvr>
                                        <p:cTn id="67" dur="500"/>
                                        <p:tgtEl>
                                          <p:spTgt spid="7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par>
                                <p:cTn id="71" presetID="10"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animEffect transition="in" filter="fade">
                                      <p:cBhvr>
                                        <p:cTn id="73" dur="500"/>
                                        <p:tgtEl>
                                          <p:spTgt spid="8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Effect transition="in" filter="fade">
                                      <p:cBhvr>
                                        <p:cTn id="76" dur="500"/>
                                        <p:tgtEl>
                                          <p:spTgt spid="8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fade">
                                      <p:cBhvr>
                                        <p:cTn id="79" dur="500"/>
                                        <p:tgtEl>
                                          <p:spTgt spid="8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6"/>
                                        </p:tgtEl>
                                        <p:attrNameLst>
                                          <p:attrName>style.visibility</p:attrName>
                                        </p:attrNameLst>
                                      </p:cBhvr>
                                      <p:to>
                                        <p:strVal val="visible"/>
                                      </p:to>
                                    </p:set>
                                    <p:animEffect transition="in" filter="fade">
                                      <p:cBhvr>
                                        <p:cTn id="88" dur="500"/>
                                        <p:tgtEl>
                                          <p:spTgt spid="86"/>
                                        </p:tgtEl>
                                      </p:cBhvr>
                                    </p:animEffect>
                                  </p:childTnLst>
                                </p:cTn>
                              </p:par>
                              <p:par>
                                <p:cTn id="89" presetID="10" presetClass="entr" presetSubtype="0" fill="hold"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nodeType="with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par>
                                <p:cTn id="95" presetID="10"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3074"/>
                                        </p:tgtEl>
                                        <p:attrNameLst>
                                          <p:attrName>style.visibility</p:attrName>
                                        </p:attrNameLst>
                                      </p:cBhvr>
                                      <p:to>
                                        <p:strVal val="visible"/>
                                      </p:to>
                                    </p:set>
                                    <p:animEffect transition="in" filter="fade">
                                      <p:cBhvr>
                                        <p:cTn id="100" dur="500"/>
                                        <p:tgtEl>
                                          <p:spTgt spid="3074"/>
                                        </p:tgtEl>
                                      </p:cBhvr>
                                    </p:animEffect>
                                  </p:childTnLst>
                                </p:cTn>
                              </p:par>
                              <p:par>
                                <p:cTn id="101" presetID="10" presetClass="entr" presetSubtype="0" fill="hold"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gtEl>
                                        <p:attrNameLst>
                                          <p:attrName>style.visibility</p:attrName>
                                        </p:attrNameLst>
                                      </p:cBhvr>
                                      <p:to>
                                        <p:strVal val="visible"/>
                                      </p:to>
                                    </p:set>
                                    <p:animEffect transition="in" filter="fade">
                                      <p:cBhvr>
                                        <p:cTn id="106" dur="500"/>
                                        <p:tgtEl>
                                          <p:spTgt spid="73"/>
                                        </p:tgtEl>
                                      </p:cBhvr>
                                    </p:animEffect>
                                  </p:childTnLst>
                                </p:cTn>
                              </p:par>
                              <p:par>
                                <p:cTn id="107" presetID="10"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fade">
                                      <p:cBhvr>
                                        <p:cTn id="109" dur="500"/>
                                        <p:tgtEl>
                                          <p:spTgt spid="46"/>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fade">
                                      <p:cBhvr>
                                        <p:cTn id="122" dur="500"/>
                                        <p:tgtEl>
                                          <p:spTgt spid="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73"/>
                                        </p:tgtEl>
                                      </p:cBhvr>
                                    </p:animEffect>
                                    <p:set>
                                      <p:cBhvr>
                                        <p:cTn id="127" dur="1" fill="hold">
                                          <p:stCondLst>
                                            <p:cond delay="499"/>
                                          </p:stCondLst>
                                        </p:cTn>
                                        <p:tgtEl>
                                          <p:spTgt spid="73"/>
                                        </p:tgtEl>
                                        <p:attrNameLst>
                                          <p:attrName>style.visibility</p:attrName>
                                        </p:attrNameLst>
                                      </p:cBhvr>
                                      <p:to>
                                        <p:strVal val="hidden"/>
                                      </p:to>
                                    </p:set>
                                  </p:childTnLst>
                                </p:cTn>
                              </p:par>
                            </p:childTnLst>
                          </p:cTn>
                        </p:par>
                        <p:par>
                          <p:cTn id="128" fill="hold">
                            <p:stCondLst>
                              <p:cond delay="500"/>
                            </p:stCondLst>
                            <p:childTnLst>
                              <p:par>
                                <p:cTn id="129" presetID="10" presetClass="entr" presetSubtype="0"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endParaRPr lang="en-US" dirty="0"/>
          </a:p>
          <a:p>
            <a:r>
              <a:rPr lang="en-US" dirty="0"/>
              <a:t>Has to be triggered by the user</a:t>
            </a:r>
          </a:p>
          <a:p>
            <a:pPr marL="361950" lvl="1" indent="0">
              <a:buNone/>
            </a:pPr>
            <a:endParaRPr lang="en-US" dirty="0"/>
          </a:p>
          <a:p>
            <a:pPr marL="361950" lvl="1" indent="0">
              <a:buNone/>
            </a:pPr>
            <a:endParaRPr lang="en-US" dirty="0"/>
          </a:p>
          <a:p>
            <a:r>
              <a:rPr lang="en-US" dirty="0"/>
              <a:t>Secure attention sequence (SAS)</a:t>
            </a:r>
          </a:p>
          <a:p>
            <a:pPr lvl="1"/>
            <a:r>
              <a:rPr lang="en-US" dirty="0"/>
              <a:t>Ctrl + Alt + Delete</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410200"/>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How it fits with the rest of the work?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5FE433-91AC-4D9F-9F20-A4EA4E76E2AB}"/>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6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pPr lvl="1"/>
            <a:endParaRPr lang="en-US" dirty="0"/>
          </a:p>
          <a:p>
            <a:r>
              <a:rPr lang="en-US" dirty="0"/>
              <a:t>Existing trusted path solutions</a:t>
            </a:r>
          </a:p>
          <a:p>
            <a:endParaRPr lang="en-US" dirty="0"/>
          </a:p>
          <a:p>
            <a:r>
              <a:rPr lang="en-US" dirty="0"/>
              <a:t>Fundamental security properties</a:t>
            </a:r>
          </a:p>
          <a:p>
            <a:endParaRPr lang="en-US" dirty="0"/>
          </a:p>
          <a:p>
            <a:r>
              <a:rPr lang="en-US" dirty="0"/>
              <a:t>Human perception</a:t>
            </a:r>
          </a:p>
          <a:p>
            <a:pPr lvl="1"/>
            <a:r>
              <a:rPr lang="en-US" dirty="0"/>
              <a:t>Different mechanisms for Integrity, and confidentiality</a:t>
            </a:r>
          </a:p>
          <a:p>
            <a:endParaRPr lang="en-US"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7/2/2021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7/2/2021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7/2/2021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7/2/2021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6">
                                            <p:txEl>
                                              <p:pRg st="2" end="2"/>
                                            </p:txEl>
                                          </p:spTgt>
                                        </p:tgtEl>
                                        <p:attrNameLst>
                                          <p:attrName>style.visibility</p:attrName>
                                        </p:attrNameLst>
                                      </p:cBhvr>
                                      <p:to>
                                        <p:strVal val="visible"/>
                                      </p:to>
                                    </p:set>
                                    <p:animEffect transition="in" filter="fade">
                                      <p:cBhvr>
                                        <p:cTn id="141"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7/2/2021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23918</TotalTime>
  <Words>3062</Words>
  <Application>Microsoft Office PowerPoint</Application>
  <PresentationFormat>Custom</PresentationFormat>
  <Paragraphs>829</Paragraphs>
  <Slides>66</Slides>
  <Notes>38</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66</vt:i4>
      </vt:variant>
    </vt:vector>
  </HeadingPairs>
  <TitlesOfParts>
    <vt:vector size="80"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Existing Solution 1: Transaction Confirmation Device</vt:lpstr>
      <vt:lpstr>Existing Solution 2: Input Signing</vt:lpstr>
      <vt:lpstr>Display Manipulation Attack</vt:lpstr>
      <vt:lpstr>Observation 1</vt:lpstr>
      <vt:lpstr>Existing Solution 3: Overlay</vt:lpstr>
      <vt:lpstr>Attack on Overlay: Output Manipulation</vt:lpstr>
      <vt:lpstr>Attack on 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UI → QR Code</vt:lpstr>
      <vt:lpstr>IO Integrity – UI → QR Code</vt:lpstr>
      <vt:lpstr>IO Integrity – QR Code → Overlay Generation</vt:lpstr>
      <vt:lpstr>IO Integrity – QR Code →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How it fits with the rest of the work?</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756</cp:revision>
  <cp:lastPrinted>2013-06-08T11:22:51Z</cp:lastPrinted>
  <dcterms:created xsi:type="dcterms:W3CDTF">2019-12-03T10:53:56Z</dcterms:created>
  <dcterms:modified xsi:type="dcterms:W3CDTF">2021-07-02T10:18:45Z</dcterms:modified>
</cp:coreProperties>
</file>